
<file path=[Content_Types].xml><?xml version="1.0" encoding="utf-8"?>
<Types xmlns="http://schemas.openxmlformats.org/package/2006/content-types"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7" d="100"/>
          <a:sy n="77" d="100"/>
        </p:scale>
        <p:origin x="883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wmf"/><Relationship Id="rId3" Type="http://schemas.openxmlformats.org/officeDocument/2006/relationships/image" Target="../media/image3.wmf"/><Relationship Id="rId7" Type="http://schemas.openxmlformats.org/officeDocument/2006/relationships/image" Target="../media/image7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11" Type="http://schemas.openxmlformats.org/officeDocument/2006/relationships/image" Target="../media/image11.wmf"/><Relationship Id="rId5" Type="http://schemas.openxmlformats.org/officeDocument/2006/relationships/image" Target="../media/image5.wmf"/><Relationship Id="rId10" Type="http://schemas.openxmlformats.org/officeDocument/2006/relationships/image" Target="../media/image10.wmf"/><Relationship Id="rId4" Type="http://schemas.openxmlformats.org/officeDocument/2006/relationships/image" Target="../media/image4.wmf"/><Relationship Id="rId9" Type="http://schemas.openxmlformats.org/officeDocument/2006/relationships/image" Target="../media/image9.wmf"/></Relationships>
</file>

<file path=ppt/drawings/_rels/vmlDrawing2.vml.rels><?xml version="1.0" encoding="UTF-8" standalone="yes"?>
<Relationships xmlns="http://schemas.openxmlformats.org/package/2006/relationships"><Relationship Id="rId8" Type="http://schemas.openxmlformats.org/officeDocument/2006/relationships/image" Target="../media/image19.wmf"/><Relationship Id="rId3" Type="http://schemas.openxmlformats.org/officeDocument/2006/relationships/image" Target="../media/image14.wmf"/><Relationship Id="rId7" Type="http://schemas.openxmlformats.org/officeDocument/2006/relationships/image" Target="../media/image18.wmf"/><Relationship Id="rId12" Type="http://schemas.openxmlformats.org/officeDocument/2006/relationships/image" Target="../media/image23.wmf"/><Relationship Id="rId2" Type="http://schemas.openxmlformats.org/officeDocument/2006/relationships/image" Target="../media/image13.wmf"/><Relationship Id="rId1" Type="http://schemas.openxmlformats.org/officeDocument/2006/relationships/image" Target="../media/image12.wmf"/><Relationship Id="rId6" Type="http://schemas.openxmlformats.org/officeDocument/2006/relationships/image" Target="../media/image17.wmf"/><Relationship Id="rId11" Type="http://schemas.openxmlformats.org/officeDocument/2006/relationships/image" Target="../media/image22.wmf"/><Relationship Id="rId5" Type="http://schemas.openxmlformats.org/officeDocument/2006/relationships/image" Target="../media/image16.wmf"/><Relationship Id="rId10" Type="http://schemas.openxmlformats.org/officeDocument/2006/relationships/image" Target="../media/image21.wmf"/><Relationship Id="rId4" Type="http://schemas.openxmlformats.org/officeDocument/2006/relationships/image" Target="../media/image15.wmf"/><Relationship Id="rId9" Type="http://schemas.openxmlformats.org/officeDocument/2006/relationships/image" Target="../media/image20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2C013E-DA7B-40A5-B97B-6006EE636B4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B7FF8F6-15D7-4A3B-9EB0-91AFBFB540C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73A06E-0E74-46A1-A0C4-C7D4BD2601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C0A6CD-D73C-4BBC-A348-90989CFFBD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9362F5-BE51-466D-883A-CD3CF4DED2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5903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20152F-F41A-437B-B69F-F8E796DED7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BFC34D5-9C7A-4115-A2B7-578686F9B2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C0DD8A-E86D-473A-8FE1-EAA74CD22B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A0C41A-74AC-49C0-BEB0-BB47919E0B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E7B958-774A-4816-B18A-782BEDEF44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92170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43CCCA6-CA81-4D59-9DE6-7C4A97FCE54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90731AD-4464-4272-9CAD-CB97B53290C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F00A13-3657-4661-9A41-A0BC6148DE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47B7F-EFB3-4754-AB4A-00E49F35D6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E033F0-B0AB-48CC-B29D-DB21E25238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06329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CA1F2B-32D8-4D0C-B01B-12E7BB7E30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67245BC-0D18-4BA3-AF7C-6987674CCBD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9531558-427A-401C-8302-59013CA2FA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6FB55A-6E93-4CAC-A23B-D28DA6672F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32FC251-10AF-489C-8C3A-2D09801F26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225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AB89D7-3E6D-46FD-9842-8ABEEDA83F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85311C7-0186-4397-8864-5B5E973CD4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048C2A-4F73-4850-9C70-5F4F661670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C2D115-611C-47FE-A96E-11F6092A41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028DF2-1D2E-4B32-837B-96460D697A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05988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CBD7CB-FBA4-480C-8549-763F98DDB9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A314883-8648-4265-91EA-E361857B2F4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52AE8F-7671-435C-BA4B-3E493BE81F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309EDAC-B26E-4B81-B8E5-A3EB9832C4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EA6973-AD8A-47C0-9C77-4DCADD2431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572E2D-2214-4542-A2FB-A55E219DA0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4876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83D661-6602-4C30-AE04-B8B906177E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36EAB6-DDF4-4610-AB79-73817CBFBB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CAB8F0D-D897-4DDC-AB03-4EE8A2A1F16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D3D1817-6266-49EF-A2DE-AEECC836FE2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4576F5-77C5-40C0-BC47-2E13D0CBDA3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78A3DB3-790D-4EBF-9ADB-827B4428B1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03B8963-18BF-43FA-922B-1369410ADA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0FC81AB-926C-4CDC-A078-8101406CB8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1103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3B4B0A-96AA-4188-88E4-3DC91A1C54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44B3A8-0130-481B-9E55-FFEE74AED3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9C7B482-234C-40E2-AF09-8C600E26D5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C6F41AC-2D55-48A1-A071-72373A7BC3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96938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60D53E8-7D05-4AB9-ACC3-06A905F5B4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C024327-32BE-489C-BAE8-4B9F5316A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1ECB6DD-24D1-460B-A18F-9C0D728653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15726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2D1B6A-11D4-45ED-B236-2B5103727A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D003E8A-B2F8-4247-8231-1AF194D6118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77BC7FF-9586-4209-8110-F05A8F6BB4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4F581B2-75D8-4272-878A-2AF29D2A79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5C8A598-00F4-4DF6-91F7-F63AA92B09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627DEBD-FE9B-4C0B-986B-FD492705A0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28669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3E9245-7BA2-4BD8-8817-1334F4E19B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700226B-DDDA-44EF-8BA1-A9345453003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28089C0-1A4D-46FF-9F6D-B85AB97A69C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E596AD-1FC3-44FE-9014-AF64506402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BFD8266-95CA-4C56-AEDE-AAA2049815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EB3AF01-AC34-4634-B730-5BBACD045A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18914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DFCBD66-F460-4881-A817-90887EB6EF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9CD89DD-1A38-4AEC-8B3F-86FAEF752AE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6F058F-E1B2-4E2A-B2A1-FFD7FFAD454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827FDE-9396-493E-9B78-25EB7B5BBE1E}" type="datetimeFigureOut">
              <a:rPr lang="en-US" smtClean="0"/>
              <a:t>6/9/2018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C5CD0A-6526-4330-9E59-FFEF101BB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2CE609-540B-44A9-9C6F-1139592920B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F1E225-65DE-40A0-86C8-79F7BFB708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113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13" Type="http://schemas.openxmlformats.org/officeDocument/2006/relationships/oleObject" Target="../embeddings/oleObject6.bin"/><Relationship Id="rId18" Type="http://schemas.openxmlformats.org/officeDocument/2006/relationships/image" Target="../media/image8.wmf"/><Relationship Id="rId3" Type="http://schemas.openxmlformats.org/officeDocument/2006/relationships/oleObject" Target="../embeddings/oleObject1.bin"/><Relationship Id="rId21" Type="http://schemas.openxmlformats.org/officeDocument/2006/relationships/oleObject" Target="../embeddings/oleObject10.bin"/><Relationship Id="rId7" Type="http://schemas.openxmlformats.org/officeDocument/2006/relationships/oleObject" Target="../embeddings/oleObject3.bin"/><Relationship Id="rId12" Type="http://schemas.openxmlformats.org/officeDocument/2006/relationships/image" Target="../media/image5.wmf"/><Relationship Id="rId17" Type="http://schemas.openxmlformats.org/officeDocument/2006/relationships/oleObject" Target="../embeddings/oleObject8.bin"/><Relationship Id="rId2" Type="http://schemas.openxmlformats.org/officeDocument/2006/relationships/slideLayout" Target="../slideLayouts/slideLayout1.xml"/><Relationship Id="rId16" Type="http://schemas.openxmlformats.org/officeDocument/2006/relationships/image" Target="../media/image7.wmf"/><Relationship Id="rId20" Type="http://schemas.openxmlformats.org/officeDocument/2006/relationships/image" Target="../media/image9.wmf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wmf"/><Relationship Id="rId11" Type="http://schemas.openxmlformats.org/officeDocument/2006/relationships/oleObject" Target="../embeddings/oleObject5.bin"/><Relationship Id="rId24" Type="http://schemas.openxmlformats.org/officeDocument/2006/relationships/image" Target="../media/image11.wmf"/><Relationship Id="rId5" Type="http://schemas.openxmlformats.org/officeDocument/2006/relationships/oleObject" Target="../embeddings/oleObject2.bin"/><Relationship Id="rId15" Type="http://schemas.openxmlformats.org/officeDocument/2006/relationships/oleObject" Target="../embeddings/oleObject7.bin"/><Relationship Id="rId23" Type="http://schemas.openxmlformats.org/officeDocument/2006/relationships/oleObject" Target="../embeddings/oleObject11.bin"/><Relationship Id="rId10" Type="http://schemas.openxmlformats.org/officeDocument/2006/relationships/image" Target="../media/image4.wmf"/><Relationship Id="rId19" Type="http://schemas.openxmlformats.org/officeDocument/2006/relationships/oleObject" Target="../embeddings/oleObject9.bin"/><Relationship Id="rId4" Type="http://schemas.openxmlformats.org/officeDocument/2006/relationships/image" Target="../media/image1.wmf"/><Relationship Id="rId9" Type="http://schemas.openxmlformats.org/officeDocument/2006/relationships/oleObject" Target="../embeddings/oleObject4.bin"/><Relationship Id="rId14" Type="http://schemas.openxmlformats.org/officeDocument/2006/relationships/image" Target="../media/image6.wmf"/><Relationship Id="rId22" Type="http://schemas.openxmlformats.org/officeDocument/2006/relationships/image" Target="../media/image10.wmf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14.wmf"/><Relationship Id="rId13" Type="http://schemas.openxmlformats.org/officeDocument/2006/relationships/oleObject" Target="../embeddings/oleObject17.bin"/><Relationship Id="rId18" Type="http://schemas.openxmlformats.org/officeDocument/2006/relationships/image" Target="../media/image19.wmf"/><Relationship Id="rId26" Type="http://schemas.openxmlformats.org/officeDocument/2006/relationships/image" Target="../media/image23.wmf"/><Relationship Id="rId3" Type="http://schemas.openxmlformats.org/officeDocument/2006/relationships/oleObject" Target="../embeddings/oleObject12.bin"/><Relationship Id="rId21" Type="http://schemas.openxmlformats.org/officeDocument/2006/relationships/oleObject" Target="../embeddings/oleObject21.bin"/><Relationship Id="rId7" Type="http://schemas.openxmlformats.org/officeDocument/2006/relationships/oleObject" Target="../embeddings/oleObject14.bin"/><Relationship Id="rId12" Type="http://schemas.openxmlformats.org/officeDocument/2006/relationships/image" Target="../media/image16.wmf"/><Relationship Id="rId17" Type="http://schemas.openxmlformats.org/officeDocument/2006/relationships/oleObject" Target="../embeddings/oleObject19.bin"/><Relationship Id="rId25" Type="http://schemas.openxmlformats.org/officeDocument/2006/relationships/oleObject" Target="../embeddings/oleObject23.bin"/><Relationship Id="rId2" Type="http://schemas.openxmlformats.org/officeDocument/2006/relationships/slideLayout" Target="../slideLayouts/slideLayout1.xml"/><Relationship Id="rId16" Type="http://schemas.openxmlformats.org/officeDocument/2006/relationships/image" Target="../media/image18.wmf"/><Relationship Id="rId20" Type="http://schemas.openxmlformats.org/officeDocument/2006/relationships/image" Target="../media/image20.wmf"/><Relationship Id="rId1" Type="http://schemas.openxmlformats.org/officeDocument/2006/relationships/vmlDrawing" Target="../drawings/vmlDrawing2.vml"/><Relationship Id="rId6" Type="http://schemas.openxmlformats.org/officeDocument/2006/relationships/image" Target="../media/image13.wmf"/><Relationship Id="rId11" Type="http://schemas.openxmlformats.org/officeDocument/2006/relationships/oleObject" Target="../embeddings/oleObject16.bin"/><Relationship Id="rId24" Type="http://schemas.openxmlformats.org/officeDocument/2006/relationships/image" Target="../media/image22.wmf"/><Relationship Id="rId5" Type="http://schemas.openxmlformats.org/officeDocument/2006/relationships/oleObject" Target="../embeddings/oleObject13.bin"/><Relationship Id="rId15" Type="http://schemas.openxmlformats.org/officeDocument/2006/relationships/oleObject" Target="../embeddings/oleObject18.bin"/><Relationship Id="rId23" Type="http://schemas.openxmlformats.org/officeDocument/2006/relationships/oleObject" Target="../embeddings/oleObject22.bin"/><Relationship Id="rId10" Type="http://schemas.openxmlformats.org/officeDocument/2006/relationships/image" Target="../media/image15.wmf"/><Relationship Id="rId19" Type="http://schemas.openxmlformats.org/officeDocument/2006/relationships/oleObject" Target="../embeddings/oleObject20.bin"/><Relationship Id="rId4" Type="http://schemas.openxmlformats.org/officeDocument/2006/relationships/image" Target="../media/image12.wmf"/><Relationship Id="rId9" Type="http://schemas.openxmlformats.org/officeDocument/2006/relationships/oleObject" Target="../embeddings/oleObject15.bin"/><Relationship Id="rId14" Type="http://schemas.openxmlformats.org/officeDocument/2006/relationships/image" Target="../media/image17.wmf"/><Relationship Id="rId22" Type="http://schemas.openxmlformats.org/officeDocument/2006/relationships/image" Target="../media/image21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7E2818-590E-43A4-A8FB-8E569D1F9B2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86878" y="158266"/>
            <a:ext cx="6288157" cy="626924"/>
          </a:xfrm>
        </p:spPr>
        <p:txBody>
          <a:bodyPr>
            <a:normAutofit fontScale="90000"/>
          </a:bodyPr>
          <a:lstStyle/>
          <a:p>
            <a:r>
              <a:rPr lang="en-US" sz="4000" b="1" u="sng" dirty="0">
                <a:latin typeface="+mn-lt"/>
              </a:rPr>
              <a:t>D.1 Generators</a:t>
            </a:r>
          </a:p>
        </p:txBody>
      </p:sp>
      <p:sp>
        <p:nvSpPr>
          <p:cNvPr id="4" name="Rectangle 2">
            <a:extLst>
              <a:ext uri="{FF2B5EF4-FFF2-40B4-BE49-F238E27FC236}">
                <a16:creationId xmlns:a16="http://schemas.microsoft.com/office/drawing/2014/main" id="{856E8B11-719B-43D8-8386-DDD4BDC4D50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6226" y="964096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graphicFrame>
        <p:nvGraphicFramePr>
          <p:cNvPr id="5" name="Object 4">
            <a:extLst>
              <a:ext uri="{FF2B5EF4-FFF2-40B4-BE49-F238E27FC236}">
                <a16:creationId xmlns:a16="http://schemas.microsoft.com/office/drawing/2014/main" id="{C46AE220-FE57-41D9-A64A-32962CA5ACC0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72224382"/>
              </p:ext>
            </p:extLst>
          </p:nvPr>
        </p:nvGraphicFramePr>
        <p:xfrm>
          <a:off x="142914" y="610670"/>
          <a:ext cx="3653525" cy="501841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26" name="Bitmap Image" r:id="rId3" imgW="3108960" imgH="4267080" progId="Paint.Picture">
                  <p:embed/>
                </p:oleObj>
              </mc:Choice>
              <mc:Fallback>
                <p:oleObj name="Bitmap Image" r:id="rId3" imgW="3108960" imgH="4267080" progId="Paint.Picture">
                  <p:embed/>
                  <p:pic>
                    <p:nvPicPr>
                      <p:cNvPr id="5" name="Object 4">
                        <a:extLst>
                          <a:ext uri="{FF2B5EF4-FFF2-40B4-BE49-F238E27FC236}">
                            <a16:creationId xmlns:a16="http://schemas.microsoft.com/office/drawing/2014/main" id="{C46AE220-FE57-41D9-A64A-32962CA5ACC0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42914" y="610670"/>
                        <a:ext cx="3653525" cy="5018414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328964EB-4891-42D4-93A9-4E2F9CD9EDCD}"/>
              </a:ext>
            </a:extLst>
          </p:cNvPr>
          <p:cNvSpPr txBox="1"/>
          <p:nvPr/>
        </p:nvSpPr>
        <p:spPr>
          <a:xfrm>
            <a:off x="4114800" y="924337"/>
            <a:ext cx="532126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</a:rPr>
              <a:t>Say we have an N = 100 turn, 10cm×10cm square loop,</a:t>
            </a:r>
          </a:p>
          <a:p>
            <a:r>
              <a:rPr lang="en-US" dirty="0">
                <a:solidFill>
                  <a:srgbClr val="0070C0"/>
                </a:solidFill>
              </a:rPr>
              <a:t>rotating in a B = 2T magnetic field,</a:t>
            </a:r>
          </a:p>
          <a:p>
            <a:r>
              <a:rPr lang="en-US" dirty="0">
                <a:solidFill>
                  <a:srgbClr val="0070C0"/>
                </a:solidFill>
              </a:rPr>
              <a:t>with frequency f = 60Hz rotating clockwise,</a:t>
            </a:r>
          </a:p>
          <a:p>
            <a:r>
              <a:rPr lang="en-US" dirty="0">
                <a:solidFill>
                  <a:srgbClr val="0070C0"/>
                </a:solidFill>
              </a:rPr>
              <a:t>connected to an R = 200Ω lightbulb.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C895B2-2D86-468A-952A-0EBB99B28D67}"/>
              </a:ext>
            </a:extLst>
          </p:cNvPr>
          <p:cNvSpPr txBox="1"/>
          <p:nvPr/>
        </p:nvSpPr>
        <p:spPr>
          <a:xfrm>
            <a:off x="4114800" y="2262138"/>
            <a:ext cx="59248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</a:rPr>
              <a:t>What is the maximum induced effective potential difference?</a:t>
            </a:r>
          </a:p>
        </p:txBody>
      </p:sp>
      <p:graphicFrame>
        <p:nvGraphicFramePr>
          <p:cNvPr id="8" name="Object 7">
            <a:extLst>
              <a:ext uri="{FF2B5EF4-FFF2-40B4-BE49-F238E27FC236}">
                <a16:creationId xmlns:a16="http://schemas.microsoft.com/office/drawing/2014/main" id="{2C91E948-40F0-41D8-BE16-3EC49D3AE8F0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860715286"/>
              </p:ext>
            </p:extLst>
          </p:nvPr>
        </p:nvGraphicFramePr>
        <p:xfrm>
          <a:off x="4171950" y="2752725"/>
          <a:ext cx="1682750" cy="3667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27" name="Equation" r:id="rId5" imgW="1104840" imgH="241200" progId="Equation.DSMT4">
                  <p:embed/>
                </p:oleObj>
              </mc:Choice>
              <mc:Fallback>
                <p:oleObj name="Equation" r:id="rId5" imgW="1104840" imgH="241200" progId="Equation.DSMT4">
                  <p:embed/>
                  <p:pic>
                    <p:nvPicPr>
                      <p:cNvPr id="8" name="Object 7">
                        <a:extLst>
                          <a:ext uri="{FF2B5EF4-FFF2-40B4-BE49-F238E27FC236}">
                            <a16:creationId xmlns:a16="http://schemas.microsoft.com/office/drawing/2014/main" id="{2C91E948-40F0-41D8-BE16-3EC49D3AE8F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4171950" y="2752725"/>
                        <a:ext cx="1682750" cy="3667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6C0FB863-B5DA-4F53-807D-D9CFA353BF2D}"/>
              </a:ext>
            </a:extLst>
          </p:cNvPr>
          <p:cNvCxnSpPr/>
          <p:nvPr/>
        </p:nvCxnSpPr>
        <p:spPr>
          <a:xfrm>
            <a:off x="5953539" y="2936065"/>
            <a:ext cx="45057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1" name="Object 10">
            <a:extLst>
              <a:ext uri="{FF2B5EF4-FFF2-40B4-BE49-F238E27FC236}">
                <a16:creationId xmlns:a16="http://schemas.microsoft.com/office/drawing/2014/main" id="{702AA004-F552-4985-A670-B7BEE05AF28D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72371608"/>
              </p:ext>
            </p:extLst>
          </p:nvPr>
        </p:nvGraphicFramePr>
        <p:xfrm>
          <a:off x="6510132" y="2751700"/>
          <a:ext cx="1276350" cy="3492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28" name="Equation" r:id="rId7" imgW="838080" imgH="228600" progId="Equation.DSMT4">
                  <p:embed/>
                </p:oleObj>
              </mc:Choice>
              <mc:Fallback>
                <p:oleObj name="Equation" r:id="rId7" imgW="838080" imgH="228600" progId="Equation.DSMT4">
                  <p:embed/>
                  <p:pic>
                    <p:nvPicPr>
                      <p:cNvPr id="11" name="Object 10">
                        <a:extLst>
                          <a:ext uri="{FF2B5EF4-FFF2-40B4-BE49-F238E27FC236}">
                            <a16:creationId xmlns:a16="http://schemas.microsoft.com/office/drawing/2014/main" id="{702AA004-F552-4985-A670-B7BEE05AF28D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6510132" y="2751700"/>
                        <a:ext cx="1276350" cy="3492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2" name="Object 11">
            <a:extLst>
              <a:ext uri="{FF2B5EF4-FFF2-40B4-BE49-F238E27FC236}">
                <a16:creationId xmlns:a16="http://schemas.microsoft.com/office/drawing/2014/main" id="{83C0F7A2-0223-4AF1-A07C-FF13FD6B040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60004275"/>
              </p:ext>
            </p:extLst>
          </p:nvPr>
        </p:nvGraphicFramePr>
        <p:xfrm>
          <a:off x="7832867" y="2733326"/>
          <a:ext cx="3152775" cy="3492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29" name="Equation" r:id="rId9" imgW="2070000" imgH="228600" progId="Equation.DSMT4">
                  <p:embed/>
                </p:oleObj>
              </mc:Choice>
              <mc:Fallback>
                <p:oleObj name="Equation" r:id="rId9" imgW="2070000" imgH="228600" progId="Equation.DSMT4">
                  <p:embed/>
                  <p:pic>
                    <p:nvPicPr>
                      <p:cNvPr id="12" name="Object 11">
                        <a:extLst>
                          <a:ext uri="{FF2B5EF4-FFF2-40B4-BE49-F238E27FC236}">
                            <a16:creationId xmlns:a16="http://schemas.microsoft.com/office/drawing/2014/main" id="{83C0F7A2-0223-4AF1-A07C-FF13FD6B0404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7832867" y="2733326"/>
                        <a:ext cx="3152775" cy="3492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Object 12">
            <a:extLst>
              <a:ext uri="{FF2B5EF4-FFF2-40B4-BE49-F238E27FC236}">
                <a16:creationId xmlns:a16="http://schemas.microsoft.com/office/drawing/2014/main" id="{CD1C8E99-B213-49A1-A008-65E13808A85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93718770"/>
              </p:ext>
            </p:extLst>
          </p:nvPr>
        </p:nvGraphicFramePr>
        <p:xfrm>
          <a:off x="10985642" y="2756416"/>
          <a:ext cx="773112" cy="2730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30" name="Equation" r:id="rId11" imgW="507960" imgH="177480" progId="Equation.DSMT4">
                  <p:embed/>
                </p:oleObj>
              </mc:Choice>
              <mc:Fallback>
                <p:oleObj name="Equation" r:id="rId11" imgW="507960" imgH="177480" progId="Equation.DSMT4">
                  <p:embed/>
                  <p:pic>
                    <p:nvPicPr>
                      <p:cNvPr id="13" name="Object 12">
                        <a:extLst>
                          <a:ext uri="{FF2B5EF4-FFF2-40B4-BE49-F238E27FC236}">
                            <a16:creationId xmlns:a16="http://schemas.microsoft.com/office/drawing/2014/main" id="{CD1C8E99-B213-49A1-A008-65E13808A859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2"/>
                      <a:stretch>
                        <a:fillRect/>
                      </a:stretch>
                    </p:blipFill>
                    <p:spPr>
                      <a:xfrm>
                        <a:off x="10985642" y="2756416"/>
                        <a:ext cx="773112" cy="2730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" name="TextBox 13">
            <a:extLst>
              <a:ext uri="{FF2B5EF4-FFF2-40B4-BE49-F238E27FC236}">
                <a16:creationId xmlns:a16="http://schemas.microsoft.com/office/drawing/2014/main" id="{D033FADC-DDF7-446C-820D-799B9CF516E9}"/>
              </a:ext>
            </a:extLst>
          </p:cNvPr>
          <p:cNvSpPr txBox="1"/>
          <p:nvPr/>
        </p:nvSpPr>
        <p:spPr>
          <a:xfrm>
            <a:off x="4139669" y="3308598"/>
            <a:ext cx="736919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</a:rPr>
              <a:t>What’s the max induced current; which way past the lightbulb would it flow, </a:t>
            </a:r>
          </a:p>
          <a:p>
            <a:r>
              <a:rPr lang="en-US" dirty="0">
                <a:solidFill>
                  <a:srgbClr val="0070C0"/>
                </a:solidFill>
              </a:rPr>
              <a:t>in the present orientation?</a:t>
            </a:r>
          </a:p>
        </p:txBody>
      </p:sp>
      <p:graphicFrame>
        <p:nvGraphicFramePr>
          <p:cNvPr id="15" name="Object 14">
            <a:extLst>
              <a:ext uri="{FF2B5EF4-FFF2-40B4-BE49-F238E27FC236}">
                <a16:creationId xmlns:a16="http://schemas.microsoft.com/office/drawing/2014/main" id="{C7E3B4ED-D0A7-4BD5-9187-E927BD257F7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964369901"/>
              </p:ext>
            </p:extLst>
          </p:nvPr>
        </p:nvGraphicFramePr>
        <p:xfrm>
          <a:off x="4202066" y="4113985"/>
          <a:ext cx="949504" cy="55537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31" name="Equation" r:id="rId13" imgW="672840" imgH="393480" progId="Equation.DSMT4">
                  <p:embed/>
                </p:oleObj>
              </mc:Choice>
              <mc:Fallback>
                <p:oleObj name="Equation" r:id="rId13" imgW="672840" imgH="393480" progId="Equation.DSMT4">
                  <p:embed/>
                  <p:pic>
                    <p:nvPicPr>
                      <p:cNvPr id="15" name="Object 14">
                        <a:extLst>
                          <a:ext uri="{FF2B5EF4-FFF2-40B4-BE49-F238E27FC236}">
                            <a16:creationId xmlns:a16="http://schemas.microsoft.com/office/drawing/2014/main" id="{C7E3B4ED-D0A7-4BD5-9187-E927BD257F73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4"/>
                      <a:stretch>
                        <a:fillRect/>
                      </a:stretch>
                    </p:blipFill>
                    <p:spPr>
                      <a:xfrm>
                        <a:off x="4202066" y="4113985"/>
                        <a:ext cx="949504" cy="55537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6" name="Object 15">
            <a:extLst>
              <a:ext uri="{FF2B5EF4-FFF2-40B4-BE49-F238E27FC236}">
                <a16:creationId xmlns:a16="http://schemas.microsoft.com/office/drawing/2014/main" id="{D7F75FDA-8484-41E6-BA57-46EC03B4C6C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289001240"/>
              </p:ext>
            </p:extLst>
          </p:nvPr>
        </p:nvGraphicFramePr>
        <p:xfrm>
          <a:off x="5171622" y="4122505"/>
          <a:ext cx="752475" cy="5556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32" name="Equation" r:id="rId15" imgW="533160" imgH="393480" progId="Equation.DSMT4">
                  <p:embed/>
                </p:oleObj>
              </mc:Choice>
              <mc:Fallback>
                <p:oleObj name="Equation" r:id="rId15" imgW="533160" imgH="393480" progId="Equation.DSMT4">
                  <p:embed/>
                  <p:pic>
                    <p:nvPicPr>
                      <p:cNvPr id="16" name="Object 15">
                        <a:extLst>
                          <a:ext uri="{FF2B5EF4-FFF2-40B4-BE49-F238E27FC236}">
                            <a16:creationId xmlns:a16="http://schemas.microsoft.com/office/drawing/2014/main" id="{D7F75FDA-8484-41E6-BA57-46EC03B4C6C3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6"/>
                      <a:stretch>
                        <a:fillRect/>
                      </a:stretch>
                    </p:blipFill>
                    <p:spPr>
                      <a:xfrm>
                        <a:off x="5171622" y="4122505"/>
                        <a:ext cx="752475" cy="5556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7" name="Object 16">
            <a:extLst>
              <a:ext uri="{FF2B5EF4-FFF2-40B4-BE49-F238E27FC236}">
                <a16:creationId xmlns:a16="http://schemas.microsoft.com/office/drawing/2014/main" id="{F444EF91-F4E4-4B6B-8249-7A2936FC0C36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033611685"/>
              </p:ext>
            </p:extLst>
          </p:nvPr>
        </p:nvGraphicFramePr>
        <p:xfrm>
          <a:off x="5975350" y="4260844"/>
          <a:ext cx="663575" cy="2508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33" name="Equation" r:id="rId17" imgW="469800" imgH="177480" progId="Equation.DSMT4">
                  <p:embed/>
                </p:oleObj>
              </mc:Choice>
              <mc:Fallback>
                <p:oleObj name="Equation" r:id="rId17" imgW="469800" imgH="177480" progId="Equation.DSMT4">
                  <p:embed/>
                  <p:pic>
                    <p:nvPicPr>
                      <p:cNvPr id="17" name="Object 16">
                        <a:extLst>
                          <a:ext uri="{FF2B5EF4-FFF2-40B4-BE49-F238E27FC236}">
                            <a16:creationId xmlns:a16="http://schemas.microsoft.com/office/drawing/2014/main" id="{F444EF91-F4E4-4B6B-8249-7A2936FC0C36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8"/>
                      <a:stretch>
                        <a:fillRect/>
                      </a:stretch>
                    </p:blipFill>
                    <p:spPr>
                      <a:xfrm>
                        <a:off x="5975350" y="4260844"/>
                        <a:ext cx="663575" cy="2508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8" name="TextBox 17">
            <a:extLst>
              <a:ext uri="{FF2B5EF4-FFF2-40B4-BE49-F238E27FC236}">
                <a16:creationId xmlns:a16="http://schemas.microsoft.com/office/drawing/2014/main" id="{BFAC297C-C517-4A79-B185-3DF9D15C7EA9}"/>
              </a:ext>
            </a:extLst>
          </p:cNvPr>
          <p:cNvSpPr txBox="1"/>
          <p:nvPr/>
        </p:nvSpPr>
        <p:spPr>
          <a:xfrm>
            <a:off x="10352648" y="4205203"/>
            <a:ext cx="6329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right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A094AE3-5964-40E6-AAA7-6B6CE48380C3}"/>
              </a:ext>
            </a:extLst>
          </p:cNvPr>
          <p:cNvSpPr txBox="1"/>
          <p:nvPr/>
        </p:nvSpPr>
        <p:spPr>
          <a:xfrm>
            <a:off x="4139669" y="4962435"/>
            <a:ext cx="46291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</a:rPr>
              <a:t>What max power is dissipated by the lightbulb?</a:t>
            </a:r>
          </a:p>
        </p:txBody>
      </p:sp>
      <p:graphicFrame>
        <p:nvGraphicFramePr>
          <p:cNvPr id="20" name="Object 19">
            <a:extLst>
              <a:ext uri="{FF2B5EF4-FFF2-40B4-BE49-F238E27FC236}">
                <a16:creationId xmlns:a16="http://schemas.microsoft.com/office/drawing/2014/main" id="{636408B5-B7AB-465D-AD70-B9EA6D19DF5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34245892"/>
              </p:ext>
            </p:extLst>
          </p:nvPr>
        </p:nvGraphicFramePr>
        <p:xfrm>
          <a:off x="4202066" y="5442058"/>
          <a:ext cx="1125308" cy="3623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34" name="Equation" r:id="rId19" imgW="749160" imgH="241200" progId="Equation.DSMT4">
                  <p:embed/>
                </p:oleObj>
              </mc:Choice>
              <mc:Fallback>
                <p:oleObj name="Equation" r:id="rId19" imgW="749160" imgH="241200" progId="Equation.DSMT4">
                  <p:embed/>
                  <p:pic>
                    <p:nvPicPr>
                      <p:cNvPr id="20" name="Object 19">
                        <a:extLst>
                          <a:ext uri="{FF2B5EF4-FFF2-40B4-BE49-F238E27FC236}">
                            <a16:creationId xmlns:a16="http://schemas.microsoft.com/office/drawing/2014/main" id="{636408B5-B7AB-465D-AD70-B9EA6D19DF5E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20"/>
                      <a:stretch>
                        <a:fillRect/>
                      </a:stretch>
                    </p:blipFill>
                    <p:spPr>
                      <a:xfrm>
                        <a:off x="4202066" y="5442058"/>
                        <a:ext cx="1125308" cy="3623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1" name="Object 20">
            <a:extLst>
              <a:ext uri="{FF2B5EF4-FFF2-40B4-BE49-F238E27FC236}">
                <a16:creationId xmlns:a16="http://schemas.microsoft.com/office/drawing/2014/main" id="{03F46B4D-AE5B-4037-9A25-A4D00E945ABA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812944815"/>
              </p:ext>
            </p:extLst>
          </p:nvPr>
        </p:nvGraphicFramePr>
        <p:xfrm>
          <a:off x="5336899" y="5451802"/>
          <a:ext cx="1638300" cy="3429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35" name="Equation" r:id="rId21" imgW="1091880" imgH="228600" progId="Equation.DSMT4">
                  <p:embed/>
                </p:oleObj>
              </mc:Choice>
              <mc:Fallback>
                <p:oleObj name="Equation" r:id="rId21" imgW="1091880" imgH="228600" progId="Equation.DSMT4">
                  <p:embed/>
                  <p:pic>
                    <p:nvPicPr>
                      <p:cNvPr id="21" name="Object 20">
                        <a:extLst>
                          <a:ext uri="{FF2B5EF4-FFF2-40B4-BE49-F238E27FC236}">
                            <a16:creationId xmlns:a16="http://schemas.microsoft.com/office/drawing/2014/main" id="{03F46B4D-AE5B-4037-9A25-A4D00E945ABA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22"/>
                      <a:stretch>
                        <a:fillRect/>
                      </a:stretch>
                    </p:blipFill>
                    <p:spPr>
                      <a:xfrm>
                        <a:off x="5336899" y="5451802"/>
                        <a:ext cx="1638300" cy="3429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2" name="Object 21">
            <a:extLst>
              <a:ext uri="{FF2B5EF4-FFF2-40B4-BE49-F238E27FC236}">
                <a16:creationId xmlns:a16="http://schemas.microsoft.com/office/drawing/2014/main" id="{97BB46EC-6769-4957-9EDE-D1D6AD79B7F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820970078"/>
              </p:ext>
            </p:extLst>
          </p:nvPr>
        </p:nvGraphicFramePr>
        <p:xfrm>
          <a:off x="6984724" y="5489902"/>
          <a:ext cx="876300" cy="2667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36" name="Equation" r:id="rId23" imgW="583920" imgH="177480" progId="Equation.DSMT4">
                  <p:embed/>
                </p:oleObj>
              </mc:Choice>
              <mc:Fallback>
                <p:oleObj name="Equation" r:id="rId23" imgW="583920" imgH="177480" progId="Equation.DSMT4">
                  <p:embed/>
                  <p:pic>
                    <p:nvPicPr>
                      <p:cNvPr id="22" name="Object 21">
                        <a:extLst>
                          <a:ext uri="{FF2B5EF4-FFF2-40B4-BE49-F238E27FC236}">
                            <a16:creationId xmlns:a16="http://schemas.microsoft.com/office/drawing/2014/main" id="{97BB46EC-6769-4957-9EDE-D1D6AD79B7F3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24"/>
                      <a:stretch>
                        <a:fillRect/>
                      </a:stretch>
                    </p:blipFill>
                    <p:spPr>
                      <a:xfrm>
                        <a:off x="6984724" y="5489902"/>
                        <a:ext cx="876300" cy="2667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3500A21A-929D-4EB3-91DD-9824A0961C82}"/>
              </a:ext>
            </a:extLst>
          </p:cNvPr>
          <p:cNvCxnSpPr>
            <a:cxnSpLocks/>
          </p:cNvCxnSpPr>
          <p:nvPr/>
        </p:nvCxnSpPr>
        <p:spPr>
          <a:xfrm>
            <a:off x="2272599" y="2733326"/>
            <a:ext cx="13401" cy="710265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E8F98E0D-13FD-4753-AB5E-6BADDB00533B}"/>
              </a:ext>
            </a:extLst>
          </p:cNvPr>
          <p:cNvCxnSpPr>
            <a:cxnSpLocks/>
          </p:cNvCxnSpPr>
          <p:nvPr/>
        </p:nvCxnSpPr>
        <p:spPr>
          <a:xfrm flipV="1">
            <a:off x="1482923" y="2301526"/>
            <a:ext cx="16564" cy="757028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9154F5A2-2153-4742-BBFA-FA471A44ADDF}"/>
              </a:ext>
            </a:extLst>
          </p:cNvPr>
          <p:cNvCxnSpPr>
            <a:cxnSpLocks/>
          </p:cNvCxnSpPr>
          <p:nvPr/>
        </p:nvCxnSpPr>
        <p:spPr>
          <a:xfrm flipH="1" flipV="1">
            <a:off x="1515979" y="3119877"/>
            <a:ext cx="677474" cy="401536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DDBC55BE-0817-454F-982F-6B24F1B45C78}"/>
              </a:ext>
            </a:extLst>
          </p:cNvPr>
          <p:cNvCxnSpPr>
            <a:cxnSpLocks/>
          </p:cNvCxnSpPr>
          <p:nvPr/>
        </p:nvCxnSpPr>
        <p:spPr>
          <a:xfrm>
            <a:off x="1536144" y="2187958"/>
            <a:ext cx="264779" cy="175863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9B3BC659-6002-44AB-BDA1-5670B7298B22}"/>
              </a:ext>
            </a:extLst>
          </p:cNvPr>
          <p:cNvCxnSpPr>
            <a:cxnSpLocks/>
          </p:cNvCxnSpPr>
          <p:nvPr/>
        </p:nvCxnSpPr>
        <p:spPr>
          <a:xfrm flipV="1">
            <a:off x="1820390" y="1848255"/>
            <a:ext cx="13401" cy="453271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F5CFA399-6A68-468F-931B-FF0F238F7257}"/>
              </a:ext>
            </a:extLst>
          </p:cNvPr>
          <p:cNvCxnSpPr>
            <a:cxnSpLocks/>
          </p:cNvCxnSpPr>
          <p:nvPr/>
        </p:nvCxnSpPr>
        <p:spPr>
          <a:xfrm flipH="1">
            <a:off x="1370263" y="1769533"/>
            <a:ext cx="417259" cy="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82CEADCE-437B-49B6-A82C-08AF1F9BB98F}"/>
              </a:ext>
            </a:extLst>
          </p:cNvPr>
          <p:cNvCxnSpPr>
            <a:cxnSpLocks/>
          </p:cNvCxnSpPr>
          <p:nvPr/>
        </p:nvCxnSpPr>
        <p:spPr>
          <a:xfrm flipV="1">
            <a:off x="1363562" y="1143003"/>
            <a:ext cx="0" cy="561651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650B0C1E-96C6-419F-ACFD-9A86DCEF7BB7}"/>
              </a:ext>
            </a:extLst>
          </p:cNvPr>
          <p:cNvCxnSpPr>
            <a:cxnSpLocks/>
          </p:cNvCxnSpPr>
          <p:nvPr/>
        </p:nvCxnSpPr>
        <p:spPr>
          <a:xfrm>
            <a:off x="1421328" y="1137990"/>
            <a:ext cx="366194" cy="5013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D569BA2D-D007-46EE-9526-AEF32AA4D351}"/>
              </a:ext>
            </a:extLst>
          </p:cNvPr>
          <p:cNvCxnSpPr>
            <a:cxnSpLocks/>
          </p:cNvCxnSpPr>
          <p:nvPr/>
        </p:nvCxnSpPr>
        <p:spPr>
          <a:xfrm>
            <a:off x="1986764" y="1132977"/>
            <a:ext cx="366194" cy="5013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6DC4D202-F9D2-4FEA-A245-9A301CC33208}"/>
              </a:ext>
            </a:extLst>
          </p:cNvPr>
          <p:cNvCxnSpPr>
            <a:cxnSpLocks/>
          </p:cNvCxnSpPr>
          <p:nvPr/>
        </p:nvCxnSpPr>
        <p:spPr>
          <a:xfrm>
            <a:off x="2386874" y="1135483"/>
            <a:ext cx="0" cy="227485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94C95BAD-4399-4A74-99E8-0992226DC683}"/>
              </a:ext>
            </a:extLst>
          </p:cNvPr>
          <p:cNvCxnSpPr>
            <a:cxnSpLocks/>
          </p:cNvCxnSpPr>
          <p:nvPr/>
        </p:nvCxnSpPr>
        <p:spPr>
          <a:xfrm flipH="1" flipV="1">
            <a:off x="2062264" y="1362968"/>
            <a:ext cx="290694" cy="3662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Arrow Connector 44">
            <a:extLst>
              <a:ext uri="{FF2B5EF4-FFF2-40B4-BE49-F238E27FC236}">
                <a16:creationId xmlns:a16="http://schemas.microsoft.com/office/drawing/2014/main" id="{DF6DDFCB-F9D9-4AE5-A8D7-ED09D9CB94BE}"/>
              </a:ext>
            </a:extLst>
          </p:cNvPr>
          <p:cNvCxnSpPr>
            <a:cxnSpLocks/>
          </p:cNvCxnSpPr>
          <p:nvPr/>
        </p:nvCxnSpPr>
        <p:spPr>
          <a:xfrm>
            <a:off x="1954553" y="1388337"/>
            <a:ext cx="0" cy="1068533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555E99E1-A0BF-420B-B200-4C8ED7A0FE45}"/>
              </a:ext>
            </a:extLst>
          </p:cNvPr>
          <p:cNvCxnSpPr>
            <a:cxnSpLocks/>
          </p:cNvCxnSpPr>
          <p:nvPr/>
        </p:nvCxnSpPr>
        <p:spPr>
          <a:xfrm>
            <a:off x="1961254" y="2437186"/>
            <a:ext cx="324746" cy="194284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21365F58-4DCC-47BC-8C13-77C599426ED7}"/>
              </a:ext>
            </a:extLst>
          </p:cNvPr>
          <p:cNvCxnSpPr/>
          <p:nvPr/>
        </p:nvCxnSpPr>
        <p:spPr>
          <a:xfrm flipV="1">
            <a:off x="2272599" y="2732051"/>
            <a:ext cx="414279" cy="184365"/>
          </a:xfrm>
          <a:prstGeom prst="straightConnector1">
            <a:avLst/>
          </a:prstGeom>
          <a:ln w="158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" name="TextBox 23">
            <a:extLst>
              <a:ext uri="{FF2B5EF4-FFF2-40B4-BE49-F238E27FC236}">
                <a16:creationId xmlns:a16="http://schemas.microsoft.com/office/drawing/2014/main" id="{ABB4A121-F171-47FC-810E-50C83492F1E5}"/>
              </a:ext>
            </a:extLst>
          </p:cNvPr>
          <p:cNvSpPr txBox="1"/>
          <p:nvPr/>
        </p:nvSpPr>
        <p:spPr>
          <a:xfrm>
            <a:off x="2586428" y="2660134"/>
            <a:ext cx="29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v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3445BB5D-5669-4E0B-B567-384A91C4FB2E}"/>
              </a:ext>
            </a:extLst>
          </p:cNvPr>
          <p:cNvSpPr txBox="1"/>
          <p:nvPr/>
        </p:nvSpPr>
        <p:spPr>
          <a:xfrm>
            <a:off x="7077246" y="3973303"/>
            <a:ext cx="304416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The direction is easiest to </a:t>
            </a:r>
          </a:p>
          <a:p>
            <a:r>
              <a:rPr lang="en-US" sz="1600" dirty="0"/>
              <a:t>ascertain by considering where </a:t>
            </a:r>
          </a:p>
          <a:p>
            <a:r>
              <a:rPr lang="en-US" sz="1600" b="1" dirty="0"/>
              <a:t>F</a:t>
            </a:r>
            <a:r>
              <a:rPr lang="en-US" sz="1600" baseline="-25000" dirty="0"/>
              <a:t>B</a:t>
            </a:r>
            <a:r>
              <a:rPr lang="en-US" sz="1600" dirty="0"/>
              <a:t> = </a:t>
            </a:r>
            <a:r>
              <a:rPr lang="en-US" sz="1600" dirty="0" err="1"/>
              <a:t>q</a:t>
            </a:r>
            <a:r>
              <a:rPr lang="en-US" sz="1600" b="1" dirty="0" err="1"/>
              <a:t>v</a:t>
            </a:r>
            <a:r>
              <a:rPr lang="en-US" sz="1600" dirty="0" err="1"/>
              <a:t>×</a:t>
            </a:r>
            <a:r>
              <a:rPr lang="en-US" sz="1600" b="1" dirty="0" err="1"/>
              <a:t>B</a:t>
            </a:r>
            <a:r>
              <a:rPr lang="en-US" sz="1600" dirty="0"/>
              <a:t> points on the front wire: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222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4" grpId="0"/>
      <p:bldP spid="18" grpId="0"/>
      <p:bldP spid="19" grpId="0"/>
      <p:bldP spid="24" grpId="0"/>
      <p:bldP spid="2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7E2818-590E-43A4-A8FB-8E569D1F9B2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86878" y="158266"/>
            <a:ext cx="6288157" cy="626924"/>
          </a:xfrm>
        </p:spPr>
        <p:txBody>
          <a:bodyPr>
            <a:normAutofit fontScale="90000"/>
          </a:bodyPr>
          <a:lstStyle/>
          <a:p>
            <a:r>
              <a:rPr lang="en-US" sz="4000" b="1" u="sng" dirty="0">
                <a:latin typeface="+mn-lt"/>
              </a:rPr>
              <a:t>D.1 Generators</a:t>
            </a:r>
          </a:p>
        </p:txBody>
      </p:sp>
      <p:sp>
        <p:nvSpPr>
          <p:cNvPr id="4" name="Rectangle 2">
            <a:extLst>
              <a:ext uri="{FF2B5EF4-FFF2-40B4-BE49-F238E27FC236}">
                <a16:creationId xmlns:a16="http://schemas.microsoft.com/office/drawing/2014/main" id="{856E8B11-719B-43D8-8386-DDD4BDC4D50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6226" y="964096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graphicFrame>
        <p:nvGraphicFramePr>
          <p:cNvPr id="5" name="Object 4">
            <a:extLst>
              <a:ext uri="{FF2B5EF4-FFF2-40B4-BE49-F238E27FC236}">
                <a16:creationId xmlns:a16="http://schemas.microsoft.com/office/drawing/2014/main" id="{C46AE220-FE57-41D9-A64A-32962CA5ACC0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705156969"/>
              </p:ext>
            </p:extLst>
          </p:nvPr>
        </p:nvGraphicFramePr>
        <p:xfrm>
          <a:off x="311819" y="859271"/>
          <a:ext cx="5321264" cy="511762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59" name="Bitmap Image" r:id="rId3" imgW="3108960" imgH="2986920" progId="Paint.Picture">
                  <p:embed/>
                </p:oleObj>
              </mc:Choice>
              <mc:Fallback>
                <p:oleObj name="Bitmap Image" r:id="rId3" imgW="3108960" imgH="2986920" progId="Paint.Picture">
                  <p:embed/>
                  <p:pic>
                    <p:nvPicPr>
                      <p:cNvPr id="0" name="Objec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11819" y="859271"/>
                        <a:ext cx="5321264" cy="5117621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328964EB-4891-42D4-93A9-4E2F9CD9EDCD}"/>
              </a:ext>
            </a:extLst>
          </p:cNvPr>
          <p:cNvSpPr txBox="1"/>
          <p:nvPr/>
        </p:nvSpPr>
        <p:spPr>
          <a:xfrm>
            <a:off x="5772121" y="888379"/>
            <a:ext cx="532126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</a:rPr>
              <a:t>Say we have an N = 100 turn, 10cm×10cm square loop,</a:t>
            </a:r>
          </a:p>
          <a:p>
            <a:r>
              <a:rPr lang="en-US" dirty="0">
                <a:solidFill>
                  <a:srgbClr val="0070C0"/>
                </a:solidFill>
              </a:rPr>
              <a:t>rotating in a B = 2T magnetic field,</a:t>
            </a:r>
          </a:p>
          <a:p>
            <a:r>
              <a:rPr lang="en-US" dirty="0">
                <a:solidFill>
                  <a:srgbClr val="0070C0"/>
                </a:solidFill>
              </a:rPr>
              <a:t>with frequency f = 60Hz rotating clockwise,</a:t>
            </a:r>
          </a:p>
          <a:p>
            <a:r>
              <a:rPr lang="en-US" dirty="0">
                <a:solidFill>
                  <a:srgbClr val="0070C0"/>
                </a:solidFill>
              </a:rPr>
              <a:t>connected to an R = 200Ω lightbulb.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E263707-0E23-4240-91FB-466C2D167D4F}"/>
              </a:ext>
            </a:extLst>
          </p:cNvPr>
          <p:cNvSpPr txBox="1"/>
          <p:nvPr/>
        </p:nvSpPr>
        <p:spPr>
          <a:xfrm>
            <a:off x="5770268" y="2196923"/>
            <a:ext cx="6404505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solidFill>
                  <a:srgbClr val="0070C0"/>
                </a:solidFill>
              </a:rPr>
              <a:t>This power isn’t free. </a:t>
            </a:r>
          </a:p>
          <a:p>
            <a:r>
              <a:rPr lang="en-US" sz="1600" dirty="0">
                <a:solidFill>
                  <a:srgbClr val="0070C0"/>
                </a:solidFill>
              </a:rPr>
              <a:t>While the magnetic field will generate a power-producing current, </a:t>
            </a:r>
          </a:p>
          <a:p>
            <a:r>
              <a:rPr lang="en-US" sz="1600" dirty="0">
                <a:solidFill>
                  <a:srgbClr val="0070C0"/>
                </a:solidFill>
              </a:rPr>
              <a:t>Simultaneously, it’ll generate a power-sapping counter torque on the loop,</a:t>
            </a:r>
          </a:p>
          <a:p>
            <a:r>
              <a:rPr lang="en-US" sz="1600" dirty="0">
                <a:solidFill>
                  <a:srgbClr val="0070C0"/>
                </a:solidFill>
              </a:rPr>
              <a:t>in effect, stealing power from you, to put power in the current.</a:t>
            </a:r>
          </a:p>
          <a:p>
            <a:r>
              <a:rPr lang="en-US" sz="1600" dirty="0">
                <a:solidFill>
                  <a:srgbClr val="0070C0"/>
                </a:solidFill>
              </a:rPr>
              <a:t>What is the max torque?  And what max power does the B-field steal?</a:t>
            </a:r>
            <a:endParaRPr lang="en-US" sz="1400" dirty="0">
              <a:solidFill>
                <a:srgbClr val="0070C0"/>
              </a:solidFill>
            </a:endParaRPr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C4C975F4-0C98-4870-9E02-55CF9CF815EC}"/>
              </a:ext>
            </a:extLst>
          </p:cNvPr>
          <p:cNvCxnSpPr>
            <a:cxnSpLocks/>
          </p:cNvCxnSpPr>
          <p:nvPr/>
        </p:nvCxnSpPr>
        <p:spPr>
          <a:xfrm>
            <a:off x="3443657" y="3736693"/>
            <a:ext cx="0" cy="1040840"/>
          </a:xfrm>
          <a:prstGeom prst="straightConnector1">
            <a:avLst/>
          </a:prstGeom>
          <a:ln w="254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>
            <a:extLst>
              <a:ext uri="{FF2B5EF4-FFF2-40B4-BE49-F238E27FC236}">
                <a16:creationId xmlns:a16="http://schemas.microsoft.com/office/drawing/2014/main" id="{B1AC511E-DFE3-4AF9-804F-01D6D379B40B}"/>
              </a:ext>
            </a:extLst>
          </p:cNvPr>
          <p:cNvCxnSpPr>
            <a:cxnSpLocks/>
          </p:cNvCxnSpPr>
          <p:nvPr/>
        </p:nvCxnSpPr>
        <p:spPr>
          <a:xfrm flipV="1">
            <a:off x="2281655" y="3068342"/>
            <a:ext cx="0" cy="1047972"/>
          </a:xfrm>
          <a:prstGeom prst="straightConnector1">
            <a:avLst/>
          </a:prstGeom>
          <a:ln w="254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64E8C13C-2A90-4B12-9520-F2B9E32DAB9F}"/>
              </a:ext>
            </a:extLst>
          </p:cNvPr>
          <p:cNvCxnSpPr>
            <a:cxnSpLocks/>
          </p:cNvCxnSpPr>
          <p:nvPr/>
        </p:nvCxnSpPr>
        <p:spPr>
          <a:xfrm flipH="1" flipV="1">
            <a:off x="2313957" y="4257113"/>
            <a:ext cx="969650" cy="575877"/>
          </a:xfrm>
          <a:prstGeom prst="straightConnector1">
            <a:avLst/>
          </a:prstGeom>
          <a:ln w="254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7B4654C3-FC6F-4E10-9224-52845C7B4265}"/>
              </a:ext>
            </a:extLst>
          </p:cNvPr>
          <p:cNvCxnSpPr>
            <a:cxnSpLocks/>
          </p:cNvCxnSpPr>
          <p:nvPr/>
        </p:nvCxnSpPr>
        <p:spPr>
          <a:xfrm>
            <a:off x="2358245" y="2901966"/>
            <a:ext cx="336274" cy="207016"/>
          </a:xfrm>
          <a:prstGeom prst="straightConnector1">
            <a:avLst/>
          </a:prstGeom>
          <a:ln w="254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8A74C1E2-62F6-4F7F-8311-6D9B5D4F4C75}"/>
              </a:ext>
            </a:extLst>
          </p:cNvPr>
          <p:cNvSpPr txBox="1"/>
          <p:nvPr/>
        </p:nvSpPr>
        <p:spPr>
          <a:xfrm>
            <a:off x="3072190" y="3005474"/>
            <a:ext cx="2616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solidFill>
                  <a:srgbClr val="FF0000"/>
                </a:solidFill>
                <a:latin typeface="Bookman Old Style" panose="02050604050505020204" pitchFamily="18" charset="0"/>
              </a:rPr>
              <a:t>i</a:t>
            </a:r>
            <a:endParaRPr lang="en-US" dirty="0">
              <a:solidFill>
                <a:srgbClr val="FF0000"/>
              </a:solidFill>
              <a:latin typeface="Bookman Old Style" panose="02050604050505020204" pitchFamily="18" charset="0"/>
            </a:endParaRP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254B0F3C-1154-439C-9597-FA22C3619EF1}"/>
              </a:ext>
            </a:extLst>
          </p:cNvPr>
          <p:cNvCxnSpPr>
            <a:cxnSpLocks/>
          </p:cNvCxnSpPr>
          <p:nvPr/>
        </p:nvCxnSpPr>
        <p:spPr>
          <a:xfrm>
            <a:off x="3004218" y="3263478"/>
            <a:ext cx="336274" cy="207016"/>
          </a:xfrm>
          <a:prstGeom prst="straightConnector1">
            <a:avLst/>
          </a:prstGeom>
          <a:ln w="254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>
            <a:extLst>
              <a:ext uri="{FF2B5EF4-FFF2-40B4-BE49-F238E27FC236}">
                <a16:creationId xmlns:a16="http://schemas.microsoft.com/office/drawing/2014/main" id="{3E5FC4E8-2912-4774-A7C8-06010B30A329}"/>
              </a:ext>
            </a:extLst>
          </p:cNvPr>
          <p:cNvSpPr txBox="1"/>
          <p:nvPr/>
        </p:nvSpPr>
        <p:spPr>
          <a:xfrm>
            <a:off x="2330866" y="3220918"/>
            <a:ext cx="3738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</a:rPr>
              <a:t>F</a:t>
            </a:r>
            <a:r>
              <a:rPr lang="en-US" baseline="-25000" dirty="0">
                <a:solidFill>
                  <a:srgbClr val="0070C0"/>
                </a:solidFill>
              </a:rPr>
              <a:t>B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89A28500-5B75-48D5-8642-EEC88C1E115B}"/>
              </a:ext>
            </a:extLst>
          </p:cNvPr>
          <p:cNvSpPr txBox="1"/>
          <p:nvPr/>
        </p:nvSpPr>
        <p:spPr>
          <a:xfrm>
            <a:off x="3082574" y="3991395"/>
            <a:ext cx="3738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</a:rPr>
              <a:t>F</a:t>
            </a:r>
            <a:r>
              <a:rPr lang="en-US" baseline="-25000" dirty="0">
                <a:solidFill>
                  <a:srgbClr val="0070C0"/>
                </a:solidFill>
              </a:rPr>
              <a:t>B</a:t>
            </a:r>
            <a:endParaRPr lang="en-US" dirty="0">
              <a:solidFill>
                <a:srgbClr val="0070C0"/>
              </a:solidFill>
            </a:endParaRPr>
          </a:p>
        </p:txBody>
      </p:sp>
      <p:graphicFrame>
        <p:nvGraphicFramePr>
          <p:cNvPr id="48" name="Object 47">
            <a:extLst>
              <a:ext uri="{FF2B5EF4-FFF2-40B4-BE49-F238E27FC236}">
                <a16:creationId xmlns:a16="http://schemas.microsoft.com/office/drawing/2014/main" id="{CE3A1ABA-F8AA-4864-93DB-C83E075DA95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80939352"/>
              </p:ext>
            </p:extLst>
          </p:nvPr>
        </p:nvGraphicFramePr>
        <p:xfrm>
          <a:off x="5892590" y="3801675"/>
          <a:ext cx="1804988" cy="3540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0" name="Equation" r:id="rId5" imgW="1168200" imgH="228600" progId="Equation.DSMT4">
                  <p:embed/>
                </p:oleObj>
              </mc:Choice>
              <mc:Fallback>
                <p:oleObj name="Equation" r:id="rId5" imgW="1168200" imgH="228600" progId="Equation.DSMT4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5892590" y="3801675"/>
                        <a:ext cx="1804988" cy="35401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4" name="Flowchart: Summing Junction 53">
            <a:extLst>
              <a:ext uri="{FF2B5EF4-FFF2-40B4-BE49-F238E27FC236}">
                <a16:creationId xmlns:a16="http://schemas.microsoft.com/office/drawing/2014/main" id="{9BFDA6E3-824D-4FD1-AFC3-0950893FE39A}"/>
              </a:ext>
            </a:extLst>
          </p:cNvPr>
          <p:cNvSpPr/>
          <p:nvPr/>
        </p:nvSpPr>
        <p:spPr>
          <a:xfrm>
            <a:off x="2144470" y="3468338"/>
            <a:ext cx="274369" cy="281067"/>
          </a:xfrm>
          <a:prstGeom prst="flowChartSummingJunction">
            <a:avLst/>
          </a:prstGeom>
          <a:solidFill>
            <a:schemeClr val="accent1">
              <a:alpha val="73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655867CC-47FF-4A7A-876C-219A18EEB8D2}"/>
              </a:ext>
            </a:extLst>
          </p:cNvPr>
          <p:cNvSpPr/>
          <p:nvPr/>
        </p:nvSpPr>
        <p:spPr>
          <a:xfrm>
            <a:off x="3327915" y="3858140"/>
            <a:ext cx="233680" cy="243840"/>
          </a:xfrm>
          <a:prstGeom prst="ellipse">
            <a:avLst/>
          </a:prstGeom>
          <a:solidFill>
            <a:schemeClr val="accent1">
              <a:alpha val="5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E23C2717-4A87-4B1C-B7EB-C9B62716380A}"/>
              </a:ext>
            </a:extLst>
          </p:cNvPr>
          <p:cNvSpPr/>
          <p:nvPr/>
        </p:nvSpPr>
        <p:spPr>
          <a:xfrm>
            <a:off x="3420797" y="3962146"/>
            <a:ext cx="45719" cy="45719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57" name="Object 56">
            <a:extLst>
              <a:ext uri="{FF2B5EF4-FFF2-40B4-BE49-F238E27FC236}">
                <a16:creationId xmlns:a16="http://schemas.microsoft.com/office/drawing/2014/main" id="{E079D0F9-3951-4E72-AD4B-C52AC47CA5E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52346140"/>
              </p:ext>
            </p:extLst>
          </p:nvPr>
        </p:nvGraphicFramePr>
        <p:xfrm>
          <a:off x="6159546" y="4116314"/>
          <a:ext cx="4864100" cy="666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1" name="Equation" r:id="rId7" imgW="3149280" imgH="431640" progId="Equation.DSMT4">
                  <p:embed/>
                </p:oleObj>
              </mc:Choice>
              <mc:Fallback>
                <p:oleObj name="Equation" r:id="rId7" imgW="3149280" imgH="431640" progId="Equation.DSMT4">
                  <p:embed/>
                  <p:pic>
                    <p:nvPicPr>
                      <p:cNvPr id="48" name="Object 47">
                        <a:extLst>
                          <a:ext uri="{FF2B5EF4-FFF2-40B4-BE49-F238E27FC236}">
                            <a16:creationId xmlns:a16="http://schemas.microsoft.com/office/drawing/2014/main" id="{CE3A1ABA-F8AA-4864-93DB-C83E075DA959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6159546" y="4116314"/>
                        <a:ext cx="4864100" cy="6667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58" name="Object 57">
            <a:extLst>
              <a:ext uri="{FF2B5EF4-FFF2-40B4-BE49-F238E27FC236}">
                <a16:creationId xmlns:a16="http://schemas.microsoft.com/office/drawing/2014/main" id="{AE40BF1E-FD68-4332-9B6E-61595942F13F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901606142"/>
              </p:ext>
            </p:extLst>
          </p:nvPr>
        </p:nvGraphicFramePr>
        <p:xfrm>
          <a:off x="6159546" y="4868575"/>
          <a:ext cx="2020887" cy="3540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2" name="Equation" r:id="rId9" imgW="1307880" imgH="228600" progId="Equation.DSMT4">
                  <p:embed/>
                </p:oleObj>
              </mc:Choice>
              <mc:Fallback>
                <p:oleObj name="Equation" r:id="rId9" imgW="1307880" imgH="228600" progId="Equation.DSMT4">
                  <p:embed/>
                  <p:pic>
                    <p:nvPicPr>
                      <p:cNvPr id="48" name="Object 47">
                        <a:extLst>
                          <a:ext uri="{FF2B5EF4-FFF2-40B4-BE49-F238E27FC236}">
                            <a16:creationId xmlns:a16="http://schemas.microsoft.com/office/drawing/2014/main" id="{CE3A1ABA-F8AA-4864-93DB-C83E075DA959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6159546" y="4868575"/>
                        <a:ext cx="2020887" cy="3540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59" name="Object 58">
            <a:extLst>
              <a:ext uri="{FF2B5EF4-FFF2-40B4-BE49-F238E27FC236}">
                <a16:creationId xmlns:a16="http://schemas.microsoft.com/office/drawing/2014/main" id="{61B7D3BB-2AC8-4CF9-9739-06DFBD72C09C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30874244"/>
              </p:ext>
            </p:extLst>
          </p:nvPr>
        </p:nvGraphicFramePr>
        <p:xfrm>
          <a:off x="6155577" y="5379016"/>
          <a:ext cx="4872037" cy="3159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3" name="Equation" r:id="rId11" imgW="3149280" imgH="203040" progId="Equation.DSMT4">
                  <p:embed/>
                </p:oleObj>
              </mc:Choice>
              <mc:Fallback>
                <p:oleObj name="Equation" r:id="rId11" imgW="3149280" imgH="203040" progId="Equation.DSMT4">
                  <p:embed/>
                  <p:pic>
                    <p:nvPicPr>
                      <p:cNvPr id="58" name="Object 57">
                        <a:extLst>
                          <a:ext uri="{FF2B5EF4-FFF2-40B4-BE49-F238E27FC236}">
                            <a16:creationId xmlns:a16="http://schemas.microsoft.com/office/drawing/2014/main" id="{AE40BF1E-FD68-4332-9B6E-61595942F13F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2"/>
                      <a:stretch>
                        <a:fillRect/>
                      </a:stretch>
                    </p:blipFill>
                    <p:spPr>
                      <a:xfrm>
                        <a:off x="6155577" y="5379016"/>
                        <a:ext cx="4872037" cy="315912"/>
                      </a:xfrm>
                      <a:prstGeom prst="rect">
                        <a:avLst/>
                      </a:prstGeom>
                      <a:solidFill>
                        <a:srgbClr val="CCFFCC"/>
                      </a:solidFill>
                    </p:spPr>
                  </p:pic>
                </p:oleObj>
              </mc:Fallback>
            </mc:AlternateContent>
          </a:graphicData>
        </a:graphic>
      </p:graphicFrame>
      <p:sp>
        <p:nvSpPr>
          <p:cNvPr id="61" name="TextBox 60">
            <a:extLst>
              <a:ext uri="{FF2B5EF4-FFF2-40B4-BE49-F238E27FC236}">
                <a16:creationId xmlns:a16="http://schemas.microsoft.com/office/drawing/2014/main" id="{46A3F437-B2C4-447F-8628-D202F2C1316A}"/>
              </a:ext>
            </a:extLst>
          </p:cNvPr>
          <p:cNvSpPr txBox="1"/>
          <p:nvPr/>
        </p:nvSpPr>
        <p:spPr>
          <a:xfrm>
            <a:off x="3696751" y="5939315"/>
            <a:ext cx="48122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So  </a:t>
            </a:r>
          </a:p>
        </p:txBody>
      </p:sp>
      <p:graphicFrame>
        <p:nvGraphicFramePr>
          <p:cNvPr id="62" name="Object 61">
            <a:extLst>
              <a:ext uri="{FF2B5EF4-FFF2-40B4-BE49-F238E27FC236}">
                <a16:creationId xmlns:a16="http://schemas.microsoft.com/office/drawing/2014/main" id="{8A941993-6EC6-4C36-8CFE-61796F9F7845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16069891"/>
              </p:ext>
            </p:extLst>
          </p:nvPr>
        </p:nvGraphicFramePr>
        <p:xfrm>
          <a:off x="4069696" y="5939315"/>
          <a:ext cx="1676400" cy="3381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4" name="Equation" r:id="rId13" imgW="1193760" imgH="241200" progId="Equation.DSMT4">
                  <p:embed/>
                </p:oleObj>
              </mc:Choice>
              <mc:Fallback>
                <p:oleObj name="Equation" r:id="rId13" imgW="1193760" imgH="241200" progId="Equation.DSMT4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4"/>
                      <a:stretch>
                        <a:fillRect/>
                      </a:stretch>
                    </p:blipFill>
                    <p:spPr>
                      <a:xfrm>
                        <a:off x="4069696" y="5939315"/>
                        <a:ext cx="1676400" cy="33813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3" name="Object 62">
            <a:extLst>
              <a:ext uri="{FF2B5EF4-FFF2-40B4-BE49-F238E27FC236}">
                <a16:creationId xmlns:a16="http://schemas.microsoft.com/office/drawing/2014/main" id="{D3549703-4876-45ED-8F44-4873EA666E8A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976491867"/>
              </p:ext>
            </p:extLst>
          </p:nvPr>
        </p:nvGraphicFramePr>
        <p:xfrm>
          <a:off x="5772121" y="5945187"/>
          <a:ext cx="1852612" cy="3381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5" name="Equation" r:id="rId15" imgW="1320480" imgH="241200" progId="Equation.DSMT4">
                  <p:embed/>
                </p:oleObj>
              </mc:Choice>
              <mc:Fallback>
                <p:oleObj name="Equation" r:id="rId15" imgW="1320480" imgH="241200" progId="Equation.DSMT4">
                  <p:embed/>
                  <p:pic>
                    <p:nvPicPr>
                      <p:cNvPr id="62" name="Object 61">
                        <a:extLst>
                          <a:ext uri="{FF2B5EF4-FFF2-40B4-BE49-F238E27FC236}">
                            <a16:creationId xmlns:a16="http://schemas.microsoft.com/office/drawing/2014/main" id="{8A941993-6EC6-4C36-8CFE-61796F9F7845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6"/>
                      <a:stretch>
                        <a:fillRect/>
                      </a:stretch>
                    </p:blipFill>
                    <p:spPr>
                      <a:xfrm>
                        <a:off x="5772121" y="5945187"/>
                        <a:ext cx="1852612" cy="3381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6" name="Object 65">
            <a:extLst>
              <a:ext uri="{FF2B5EF4-FFF2-40B4-BE49-F238E27FC236}">
                <a16:creationId xmlns:a16="http://schemas.microsoft.com/office/drawing/2014/main" id="{E45737EF-D9F9-4728-AC81-A4FFEFB50988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5374350"/>
              </p:ext>
            </p:extLst>
          </p:nvPr>
        </p:nvGraphicFramePr>
        <p:xfrm>
          <a:off x="7629287" y="5945187"/>
          <a:ext cx="2422525" cy="3206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6" name="Equation" r:id="rId17" imgW="1726920" imgH="228600" progId="Equation.DSMT4">
                  <p:embed/>
                </p:oleObj>
              </mc:Choice>
              <mc:Fallback>
                <p:oleObj name="Equation" r:id="rId17" imgW="1726920" imgH="228600" progId="Equation.DSMT4">
                  <p:embed/>
                  <p:pic>
                    <p:nvPicPr>
                      <p:cNvPr id="63" name="Object 62">
                        <a:extLst>
                          <a:ext uri="{FF2B5EF4-FFF2-40B4-BE49-F238E27FC236}">
                            <a16:creationId xmlns:a16="http://schemas.microsoft.com/office/drawing/2014/main" id="{D3549703-4876-45ED-8F44-4873EA666E8A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8"/>
                      <a:stretch>
                        <a:fillRect/>
                      </a:stretch>
                    </p:blipFill>
                    <p:spPr>
                      <a:xfrm>
                        <a:off x="7629287" y="5945187"/>
                        <a:ext cx="2422525" cy="3206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7" name="Object 66">
            <a:extLst>
              <a:ext uri="{FF2B5EF4-FFF2-40B4-BE49-F238E27FC236}">
                <a16:creationId xmlns:a16="http://schemas.microsoft.com/office/drawing/2014/main" id="{D1F579C9-65EB-4BC5-B4AD-94414371D101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29448754"/>
              </p:ext>
            </p:extLst>
          </p:nvPr>
        </p:nvGraphicFramePr>
        <p:xfrm>
          <a:off x="10070861" y="5980113"/>
          <a:ext cx="942975" cy="2492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7" name="Equation" r:id="rId19" imgW="672840" imgH="177480" progId="Equation.DSMT4">
                  <p:embed/>
                </p:oleObj>
              </mc:Choice>
              <mc:Fallback>
                <p:oleObj name="Equation" r:id="rId19" imgW="672840" imgH="177480" progId="Equation.DSMT4">
                  <p:embed/>
                  <p:pic>
                    <p:nvPicPr>
                      <p:cNvPr id="63" name="Object 62">
                        <a:extLst>
                          <a:ext uri="{FF2B5EF4-FFF2-40B4-BE49-F238E27FC236}">
                            <a16:creationId xmlns:a16="http://schemas.microsoft.com/office/drawing/2014/main" id="{D3549703-4876-45ED-8F44-4873EA666E8A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20"/>
                      <a:stretch>
                        <a:fillRect/>
                      </a:stretch>
                    </p:blipFill>
                    <p:spPr>
                      <a:xfrm>
                        <a:off x="10070861" y="5980113"/>
                        <a:ext cx="942975" cy="2492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8" name="Object 67">
            <a:extLst>
              <a:ext uri="{FF2B5EF4-FFF2-40B4-BE49-F238E27FC236}">
                <a16:creationId xmlns:a16="http://schemas.microsoft.com/office/drawing/2014/main" id="{A1112183-B099-4014-A1B9-A642417E04EB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180205398"/>
              </p:ext>
            </p:extLst>
          </p:nvPr>
        </p:nvGraphicFramePr>
        <p:xfrm>
          <a:off x="3722399" y="6357566"/>
          <a:ext cx="1425490" cy="33855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8" name="Equation" r:id="rId21" imgW="1015920" imgH="241200" progId="Equation.DSMT4">
                  <p:embed/>
                </p:oleObj>
              </mc:Choice>
              <mc:Fallback>
                <p:oleObj name="Equation" r:id="rId21" imgW="1015920" imgH="241200" progId="Equation.DSMT4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22"/>
                      <a:stretch>
                        <a:fillRect/>
                      </a:stretch>
                    </p:blipFill>
                    <p:spPr>
                      <a:xfrm>
                        <a:off x="3722399" y="6357566"/>
                        <a:ext cx="1425490" cy="33855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9" name="Object 68">
            <a:extLst>
              <a:ext uri="{FF2B5EF4-FFF2-40B4-BE49-F238E27FC236}">
                <a16:creationId xmlns:a16="http://schemas.microsoft.com/office/drawing/2014/main" id="{88CAE908-02DB-459B-B99A-C75062C6A95C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8324660"/>
              </p:ext>
            </p:extLst>
          </p:nvPr>
        </p:nvGraphicFramePr>
        <p:xfrm>
          <a:off x="5147889" y="6386513"/>
          <a:ext cx="2281238" cy="285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69" name="Equation" r:id="rId23" imgW="1625400" imgH="203040" progId="Equation.DSMT4">
                  <p:embed/>
                </p:oleObj>
              </mc:Choice>
              <mc:Fallback>
                <p:oleObj name="Equation" r:id="rId23" imgW="1625400" imgH="203040" progId="Equation.DSMT4">
                  <p:embed/>
                  <p:pic>
                    <p:nvPicPr>
                      <p:cNvPr id="68" name="Object 67">
                        <a:extLst>
                          <a:ext uri="{FF2B5EF4-FFF2-40B4-BE49-F238E27FC236}">
                            <a16:creationId xmlns:a16="http://schemas.microsoft.com/office/drawing/2014/main" id="{A1112183-B099-4014-A1B9-A642417E04EB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24"/>
                      <a:stretch>
                        <a:fillRect/>
                      </a:stretch>
                    </p:blipFill>
                    <p:spPr>
                      <a:xfrm>
                        <a:off x="5147889" y="6386513"/>
                        <a:ext cx="2281238" cy="2857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0" name="Object 69">
            <a:extLst>
              <a:ext uri="{FF2B5EF4-FFF2-40B4-BE49-F238E27FC236}">
                <a16:creationId xmlns:a16="http://schemas.microsoft.com/office/drawing/2014/main" id="{263E0143-92BA-4EE0-B012-EDF7373745B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61517318"/>
              </p:ext>
            </p:extLst>
          </p:nvPr>
        </p:nvGraphicFramePr>
        <p:xfrm>
          <a:off x="7488191" y="6386513"/>
          <a:ext cx="944562" cy="2508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70" name="Equation" r:id="rId25" imgW="672840" imgH="177480" progId="Equation.DSMT4">
                  <p:embed/>
                </p:oleObj>
              </mc:Choice>
              <mc:Fallback>
                <p:oleObj name="Equation" r:id="rId25" imgW="672840" imgH="177480" progId="Equation.DSMT4">
                  <p:embed/>
                  <p:pic>
                    <p:nvPicPr>
                      <p:cNvPr id="69" name="Object 68">
                        <a:extLst>
                          <a:ext uri="{FF2B5EF4-FFF2-40B4-BE49-F238E27FC236}">
                            <a16:creationId xmlns:a16="http://schemas.microsoft.com/office/drawing/2014/main" id="{88CAE908-02DB-459B-B99A-C75062C6A95C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26"/>
                      <a:stretch>
                        <a:fillRect/>
                      </a:stretch>
                    </p:blipFill>
                    <p:spPr>
                      <a:xfrm>
                        <a:off x="7488191" y="6386513"/>
                        <a:ext cx="944562" cy="2508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extBox 2">
            <a:extLst>
              <a:ext uri="{FF2B5EF4-FFF2-40B4-BE49-F238E27FC236}">
                <a16:creationId xmlns:a16="http://schemas.microsoft.com/office/drawing/2014/main" id="{327BEB69-46F7-4E2C-BB8F-B2D0FDD77870}"/>
              </a:ext>
            </a:extLst>
          </p:cNvPr>
          <p:cNvSpPr txBox="1"/>
          <p:nvPr/>
        </p:nvSpPr>
        <p:spPr>
          <a:xfrm>
            <a:off x="8519328" y="6333709"/>
            <a:ext cx="367267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So the powers are indeed equal/opposite.</a:t>
            </a:r>
          </a:p>
        </p:txBody>
      </p:sp>
    </p:spTree>
    <p:extLst>
      <p:ext uri="{BB962C8B-B14F-4D97-AF65-F5344CB8AC3E}">
        <p14:creationId xmlns:p14="http://schemas.microsoft.com/office/powerpoint/2010/main" val="22772846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44" grpId="0"/>
      <p:bldP spid="45" grpId="0"/>
      <p:bldP spid="54" grpId="0" animBg="1"/>
      <p:bldP spid="55" grpId="0" animBg="1"/>
      <p:bldP spid="56" grpId="0" animBg="1"/>
      <p:bldP spid="61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331</TotalTime>
  <Words>218</Words>
  <Application>Microsoft Office PowerPoint</Application>
  <PresentationFormat>Widescreen</PresentationFormat>
  <Paragraphs>29</Paragraphs>
  <Slides>2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3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Arial</vt:lpstr>
      <vt:lpstr>Bookman Old Style</vt:lpstr>
      <vt:lpstr>Calibri</vt:lpstr>
      <vt:lpstr>Calibri Light</vt:lpstr>
      <vt:lpstr>Office Theme</vt:lpstr>
      <vt:lpstr>Bitmap Image</vt:lpstr>
      <vt:lpstr>MathType 6.0 Equation</vt:lpstr>
      <vt:lpstr>Equation</vt:lpstr>
      <vt:lpstr>D.1 Generators</vt:lpstr>
      <vt:lpstr>D.1 Generators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D.1 Generators</dc:title>
  <dc:creator>Andrew Douglas</dc:creator>
  <cp:lastModifiedBy>Andrew Douglas</cp:lastModifiedBy>
  <cp:revision>31</cp:revision>
  <dcterms:created xsi:type="dcterms:W3CDTF">2018-06-06T15:19:40Z</dcterms:created>
  <dcterms:modified xsi:type="dcterms:W3CDTF">2018-06-09T20:25:41Z</dcterms:modified>
</cp:coreProperties>
</file>

<file path=docProps/thumbnail.jpeg>
</file>